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61" r:id="rId1"/>
  </p:sldMasterIdLst>
  <p:sldIdLst>
    <p:sldId id="257" r:id="rId2"/>
    <p:sldId id="267" r:id="rId3"/>
    <p:sldId id="269" r:id="rId4"/>
    <p:sldId id="268" r:id="rId5"/>
    <p:sldId id="270" r:id="rId6"/>
    <p:sldId id="271" r:id="rId7"/>
    <p:sldId id="272" r:id="rId8"/>
    <p:sldId id="261" r:id="rId9"/>
    <p:sldId id="273" r:id="rId10"/>
    <p:sldId id="263" r:id="rId11"/>
    <p:sldId id="274" r:id="rId12"/>
    <p:sldId id="275" r:id="rId13"/>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tags" Target="tags/tag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901397EA-3D97-4B4C-8D58-D074D711CDE1}" type="slidenum">
              <a:rPr lang="en-US" altLang="en-US" smtClean="0"/>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B57B6DEA-D113-5A49-9F1F-0D42216CA32B}"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B57B6DEA-D113-5A49-9F1F-0D42216CA32B}" type="slidenum">
              <a:rPr lang="en-US" altLang="en-US" smtClean="0"/>
              <a:pPr/>
              <a:t>‹#›</a:t>
            </a:fld>
            <a:endParaRPr lang="en-US"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B57B6DEA-D113-5A49-9F1F-0D42216CA32B}" type="slidenum">
              <a:rPr lang="en-US" altLang="en-US" smtClean="0"/>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B57B6DEA-D113-5A49-9F1F-0D42216CA32B}" type="slidenum">
              <a:rPr lang="en-US" altLang="en-US" smtClean="0"/>
              <a:pPr/>
              <a:t>‹#›</a:t>
            </a:fld>
            <a:endParaRPr lang="en-US"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B57B6DEA-D113-5A49-9F1F-0D42216CA32B}" type="slidenum">
              <a:rPr lang="en-US" altLang="en-US" smtClean="0"/>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A005F015-16DE-ED45-B8F2-1210CB447C58}" type="slidenum">
              <a:rPr lang="en-US" altLang="en-US" smtClean="0"/>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097942CB-F6A4-9246-9B5C-2004E0E32570}"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7AFCCE28-29FF-3449-86F6-5A86F6C4CA88}"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fld id="{DC35E52B-B69A-B64A-8B00-D2000AAE8890}" type="slidenum">
              <a:rPr lang="en-US" altLang="en-US" smtClean="0"/>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fld id="{5BDBBF9D-9C1A-DD49-98C3-B612CBDF285D}"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fld id="{1B5A59AE-904A-264A-9B65-2A73972BFA9C}"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fld id="{D45DBFE3-3776-C544-A371-36CD41471744}"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fld id="{F23266DF-1D00-DB47-A1E7-E2B402135F30}"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fld id="{B6AEEA9E-9AE0-6547-8048-3BA6F3F4DDED}"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fld id="{C4FA16DF-F0C9-6144-A381-F23AC9FC6006}" type="slidenum">
              <a:rPr lang="en-US" altLang="en-US" smtClean="0"/>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57B6DEA-D113-5A49-9F1F-0D42216CA32B}" type="slidenum">
              <a:rPr lang="en-US" altLang="en-US" smtClean="0"/>
              <a:pPr/>
              <a:t>‹#›</a:t>
            </a:fld>
            <a:endParaRPr lang="en-US" altLang="en-US"/>
          </a:p>
        </p:txBody>
      </p:sp>
    </p:spTree>
    <p:extLst>
      <p:ext uri="{BB962C8B-B14F-4D97-AF65-F5344CB8AC3E}">
        <p14:creationId xmlns:p14="http://schemas.microsoft.com/office/powerpoint/2010/main" val="15655565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1.png"/><Relationship Id="rId3"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png"/><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0"/>
            <a:ext cx="8229600" cy="838200"/>
          </a:xfrm>
        </p:spPr>
        <p:txBody>
          <a:bodyPr/>
          <a:lstStyle/>
          <a:p>
            <a:pPr eaLnBrk="1" hangingPunct="1"/>
            <a:r>
              <a:rPr lang="en-US" altLang="en-US"/>
              <a:t>Create a Ratings Model</a:t>
            </a:r>
          </a:p>
        </p:txBody>
      </p:sp>
      <p:sp>
        <p:nvSpPr>
          <p:cNvPr id="2051" name="Text Box 4"/>
          <p:cNvSpPr txBox="1">
            <a:spLocks noChangeArrowheads="1"/>
          </p:cNvSpPr>
          <p:nvPr/>
        </p:nvSpPr>
        <p:spPr bwMode="auto">
          <a:xfrm>
            <a:off x="76200" y="1075531"/>
            <a:ext cx="7162800" cy="127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marL="342900" indent="-342900" eaLnBrk="0" hangingPunct="0">
              <a:defRPr>
                <a:solidFill>
                  <a:schemeClr val="tx1"/>
                </a:solidFill>
                <a:latin typeface="Arial" charset="0"/>
              </a:defRPr>
            </a:lvl1pPr>
            <a:lvl2pPr marL="800100" indent="-342900" eaLnBrk="0" hangingPunct="0">
              <a:defRPr>
                <a:solidFill>
                  <a:schemeClr val="tx1"/>
                </a:solidFill>
                <a:latin typeface="Arial" charset="0"/>
              </a:defRPr>
            </a:lvl2pPr>
            <a:lvl3pPr marL="1257300" indent="-342900" eaLnBrk="0" hangingPunct="0">
              <a:defRPr>
                <a:solidFill>
                  <a:schemeClr val="tx1"/>
                </a:solidFill>
                <a:latin typeface="Arial" charset="0"/>
              </a:defRPr>
            </a:lvl3pPr>
            <a:lvl4pPr marL="1714500" indent="-342900" eaLnBrk="0" hangingPunct="0">
              <a:defRPr>
                <a:solidFill>
                  <a:schemeClr val="tx1"/>
                </a:solidFill>
                <a:latin typeface="Arial" charset="0"/>
              </a:defRPr>
            </a:lvl4pPr>
            <a:lvl5pPr marL="2171700" indent="-342900" eaLnBrk="0" hangingPunct="0">
              <a:defRPr>
                <a:solidFill>
                  <a:schemeClr val="tx1"/>
                </a:solidFill>
                <a:latin typeface="Arial" charset="0"/>
              </a:defRPr>
            </a:lvl5pPr>
            <a:lvl6pPr marL="2628900" indent="-342900" eaLnBrk="0" fontAlgn="base" hangingPunct="0">
              <a:spcBef>
                <a:spcPct val="0"/>
              </a:spcBef>
              <a:spcAft>
                <a:spcPct val="0"/>
              </a:spcAft>
              <a:defRPr>
                <a:solidFill>
                  <a:schemeClr val="tx1"/>
                </a:solidFill>
                <a:latin typeface="Arial" charset="0"/>
              </a:defRPr>
            </a:lvl6pPr>
            <a:lvl7pPr marL="3086100" indent="-342900" eaLnBrk="0" fontAlgn="base" hangingPunct="0">
              <a:spcBef>
                <a:spcPct val="0"/>
              </a:spcBef>
              <a:spcAft>
                <a:spcPct val="0"/>
              </a:spcAft>
              <a:defRPr>
                <a:solidFill>
                  <a:schemeClr val="tx1"/>
                </a:solidFill>
                <a:latin typeface="Arial" charset="0"/>
              </a:defRPr>
            </a:lvl7pPr>
            <a:lvl8pPr marL="3543300" indent="-342900" eaLnBrk="0" fontAlgn="base" hangingPunct="0">
              <a:spcBef>
                <a:spcPct val="0"/>
              </a:spcBef>
              <a:spcAft>
                <a:spcPct val="0"/>
              </a:spcAft>
              <a:defRPr>
                <a:solidFill>
                  <a:schemeClr val="tx1"/>
                </a:solidFill>
                <a:latin typeface="Arial" charset="0"/>
              </a:defRPr>
            </a:lvl8pPr>
            <a:lvl9pPr marL="4000500" indent="-342900" eaLnBrk="0" fontAlgn="base" hangingPunct="0">
              <a:spcBef>
                <a:spcPct val="0"/>
              </a:spcBef>
              <a:spcAft>
                <a:spcPct val="0"/>
              </a:spcAft>
              <a:defRPr>
                <a:solidFill>
                  <a:schemeClr val="tx1"/>
                </a:solidFill>
                <a:latin typeface="Arial" charset="0"/>
              </a:defRPr>
            </a:lvl9pPr>
          </a:lstStyle>
          <a:p>
            <a:pPr eaLnBrk="1" hangingPunct="1">
              <a:spcBef>
                <a:spcPct val="50000"/>
              </a:spcBef>
              <a:buFontTx/>
              <a:buAutoNum type="arabicPeriod"/>
            </a:pPr>
            <a:r>
              <a:rPr lang="en-US" altLang="en-US" sz="1400"/>
              <a:t>Build a hierarchical model as shown below and enter judgments as before, but do not include the alternatives in the main screen of the model.  The model has 4 criteria and the Comfort criterion has subcriteria of Ride and Driving Performance.</a:t>
            </a:r>
          </a:p>
          <a:p>
            <a:pPr eaLnBrk="1" hangingPunct="1">
              <a:spcBef>
                <a:spcPct val="50000"/>
              </a:spcBef>
              <a:buFontTx/>
              <a:buAutoNum type="arabicPeriod"/>
            </a:pPr>
            <a:r>
              <a:rPr lang="en-US" altLang="en-US" sz="1400"/>
              <a:t>Select Design&gt;Ratings to open the Ratings screen where the Alternatives will be evaluated.</a:t>
            </a:r>
          </a:p>
        </p:txBody>
      </p:sp>
      <p:pic>
        <p:nvPicPr>
          <p:cNvPr id="205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352804"/>
            <a:ext cx="7219950" cy="41910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0"/>
            <a:ext cx="8229600" cy="685800"/>
          </a:xfrm>
        </p:spPr>
        <p:txBody>
          <a:bodyPr/>
          <a:lstStyle/>
          <a:p>
            <a:pPr eaLnBrk="1" hangingPunct="1"/>
            <a:r>
              <a:rPr lang="en-US" altLang="en-US" sz="3600"/>
              <a:t>Evaluate Alternatives in Ratings Table</a:t>
            </a:r>
          </a:p>
        </p:txBody>
      </p:sp>
      <p:pic>
        <p:nvPicPr>
          <p:cNvPr id="11267"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954088"/>
            <a:ext cx="8382000" cy="256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8"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591050"/>
            <a:ext cx="3762375" cy="186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p:cNvSpPr/>
          <p:nvPr/>
        </p:nvSpPr>
        <p:spPr>
          <a:xfrm>
            <a:off x="1905000" y="2489200"/>
            <a:ext cx="1243013" cy="1219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4"/>
          <p:cNvSpPr/>
          <p:nvPr/>
        </p:nvSpPr>
        <p:spPr>
          <a:xfrm>
            <a:off x="2057400" y="4591050"/>
            <a:ext cx="1752600" cy="1866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 name="Straight Arrow Connector 6"/>
          <p:cNvCxnSpPr/>
          <p:nvPr/>
        </p:nvCxnSpPr>
        <p:spPr>
          <a:xfrm>
            <a:off x="2667000" y="3708400"/>
            <a:ext cx="152400" cy="8826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272" name="TextBox 9"/>
          <p:cNvSpPr txBox="1">
            <a:spLocks noChangeArrowheads="1"/>
          </p:cNvSpPr>
          <p:nvPr/>
        </p:nvSpPr>
        <p:spPr bwMode="auto">
          <a:xfrm>
            <a:off x="4953000" y="3962400"/>
            <a:ext cx="3276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x-none"/>
              <a:t>Mouse over a cell and when the pen (edit icon) appears click to display the intensities for that criterion.</a:t>
            </a:r>
          </a:p>
          <a:p>
            <a:pPr eaLnBrk="1" hangingPunct="1"/>
            <a:endParaRPr lang="en-US" altLang="x-none"/>
          </a:p>
          <a:p>
            <a:pPr eaLnBrk="1" hangingPunct="1"/>
            <a:r>
              <a:rPr lang="en-US" altLang="x-none"/>
              <a:t>Click on the one that best describes the alternative to select it.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0"/>
            <a:ext cx="8229600" cy="685800"/>
          </a:xfrm>
          <a:prstGeom prst="rect">
            <a:avLst/>
          </a:prstGeom>
        </p:spPr>
        <p:txBody>
          <a:bodyPr/>
          <a:lst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sz="3600" kern="0" dirty="0" smtClean="0"/>
              <a:t>Ratings Table Options</a:t>
            </a:r>
          </a:p>
        </p:txBody>
      </p:sp>
      <p:sp>
        <p:nvSpPr>
          <p:cNvPr id="3" name="TextBox 2"/>
          <p:cNvSpPr txBox="1"/>
          <p:nvPr/>
        </p:nvSpPr>
        <p:spPr>
          <a:xfrm>
            <a:off x="533400" y="685800"/>
            <a:ext cx="8077200" cy="6186488"/>
          </a:xfrm>
          <a:prstGeom prst="rect">
            <a:avLst/>
          </a:prstGeom>
          <a:noFill/>
        </p:spPr>
        <p:txBody>
          <a:bodyPr>
            <a:spAutoFit/>
          </a:bodyPr>
          <a:lstStyle/>
          <a:p>
            <a:pPr>
              <a:defRPr/>
            </a:pPr>
            <a:r>
              <a:rPr lang="en-US" dirty="0"/>
              <a:t>DISPLAY OPTIONS</a:t>
            </a:r>
          </a:p>
          <a:p>
            <a:pPr marL="342900" indent="-342900">
              <a:buFontTx/>
              <a:buAutoNum type="arabicPeriod"/>
              <a:defRPr/>
            </a:pPr>
            <a:r>
              <a:rPr lang="en-US" dirty="0"/>
              <a:t>Category (Intensity) Names – Show only names of intensities when clicking on a cell in the table to evaluate alternatives. Select one.</a:t>
            </a:r>
          </a:p>
          <a:p>
            <a:pPr marL="342900" indent="-342900">
              <a:buFontTx/>
              <a:buAutoNum type="arabicPeriod"/>
              <a:defRPr/>
            </a:pPr>
            <a:r>
              <a:rPr lang="en-US" dirty="0"/>
              <a:t>Category (Intensity) Priorities – Show only the priorities of intensities</a:t>
            </a:r>
          </a:p>
          <a:p>
            <a:pPr marL="342900" indent="-342900">
              <a:buFontTx/>
              <a:buAutoNum type="arabicPeriod"/>
              <a:defRPr/>
            </a:pPr>
            <a:r>
              <a:rPr lang="en-US" dirty="0"/>
              <a:t>Both – Show both names and priorities of the intensities when a cell is clicked on in the table.</a:t>
            </a:r>
          </a:p>
          <a:p>
            <a:pPr marL="342900" indent="-342900">
              <a:buFontTx/>
              <a:buAutoNum type="arabicPeriod"/>
              <a:defRPr/>
            </a:pPr>
            <a:endParaRPr lang="en-US" dirty="0"/>
          </a:p>
          <a:p>
            <a:pPr>
              <a:defRPr/>
            </a:pPr>
            <a:r>
              <a:rPr lang="en-US" dirty="0"/>
              <a:t>SHOW/HIDE</a:t>
            </a:r>
          </a:p>
          <a:p>
            <a:pPr marL="342900" indent="-342900">
              <a:buFontTx/>
              <a:buAutoNum type="arabicPeriod"/>
              <a:defRPr/>
            </a:pPr>
            <a:r>
              <a:rPr lang="en-US" dirty="0"/>
              <a:t>Priorities Column – show or hide. The priorities are obtained by normalizing the </a:t>
            </a:r>
            <a:r>
              <a:rPr lang="en-US" dirty="0" err="1"/>
              <a:t>totalsto</a:t>
            </a:r>
            <a:r>
              <a:rPr lang="en-US" dirty="0"/>
              <a:t> 1.0.</a:t>
            </a:r>
          </a:p>
          <a:p>
            <a:pPr marL="342900" indent="-342900">
              <a:buFontTx/>
              <a:buAutoNum type="arabicPeriod"/>
              <a:defRPr/>
            </a:pPr>
            <a:r>
              <a:rPr lang="en-US" dirty="0"/>
              <a:t>Totals Column – show or hide. The totals are obtained by multiplying the priority of the selected intensity times the priority of the criterion and summing across the row. They are meaningful ratio numbers. For example, if alt A is 1.00 and alt B is .5, then A is twice as good as B. Having such ratio numbers is useful when optimizing (often using Excel) the allocation of resources, such as dollars.</a:t>
            </a:r>
          </a:p>
          <a:p>
            <a:pPr>
              <a:defRPr/>
            </a:pPr>
            <a:endParaRPr lang="en-US" dirty="0"/>
          </a:p>
          <a:p>
            <a:pPr>
              <a:defRPr/>
            </a:pPr>
            <a:r>
              <a:rPr lang="en-US" dirty="0"/>
              <a:t>CALCULATIONS</a:t>
            </a:r>
          </a:p>
          <a:p>
            <a:pPr marL="342900" indent="-342900">
              <a:buFontTx/>
              <a:buAutoNum type="arabicPeriod"/>
              <a:defRPr/>
            </a:pPr>
            <a:r>
              <a:rPr lang="en-US" dirty="0"/>
              <a:t>Synthesize – Synthesize only for the current network in a multi-network model.</a:t>
            </a:r>
          </a:p>
          <a:p>
            <a:pPr marL="342900" indent="-342900">
              <a:buFontTx/>
              <a:buAutoNum type="arabicPeriod"/>
              <a:defRPr/>
            </a:pPr>
            <a:r>
              <a:rPr lang="en-US" dirty="0"/>
              <a:t>Synthesize whole model – Synthesize results over all networks</a:t>
            </a:r>
          </a:p>
          <a:p>
            <a:pPr marL="342900" indent="-342900">
              <a:buFontTx/>
              <a:buAutoNum type="arabicPeriod"/>
              <a:defRPr/>
            </a:pPr>
            <a:r>
              <a:rPr lang="en-US" dirty="0"/>
              <a:t>Column Priorities – Show criterion priorities to “copy to clipboard”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0"/>
            <a:ext cx="8229600" cy="685800"/>
          </a:xfrm>
          <a:prstGeom prst="rect">
            <a:avLst/>
          </a:prstGeom>
        </p:spPr>
        <p:txBody>
          <a:bodyPr/>
          <a:lst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sz="3600" kern="0" dirty="0" smtClean="0"/>
              <a:t>Ratings Table Options</a:t>
            </a:r>
          </a:p>
        </p:txBody>
      </p:sp>
      <p:sp>
        <p:nvSpPr>
          <p:cNvPr id="3" name="TextBox 2"/>
          <p:cNvSpPr txBox="1"/>
          <p:nvPr/>
        </p:nvSpPr>
        <p:spPr>
          <a:xfrm>
            <a:off x="533400" y="685800"/>
            <a:ext cx="8077200" cy="5908675"/>
          </a:xfrm>
          <a:prstGeom prst="rect">
            <a:avLst/>
          </a:prstGeom>
          <a:noFill/>
        </p:spPr>
        <p:txBody>
          <a:bodyPr>
            <a:spAutoFit/>
          </a:bodyPr>
          <a:lstStyle/>
          <a:p>
            <a:pPr>
              <a:defRPr/>
            </a:pPr>
            <a:r>
              <a:rPr lang="en-US" dirty="0"/>
              <a:t>CALCULATIONS</a:t>
            </a:r>
          </a:p>
          <a:p>
            <a:pPr marL="342900" indent="-342900">
              <a:buFontTx/>
              <a:buAutoNum type="arabicPeriod"/>
              <a:defRPr/>
            </a:pPr>
            <a:r>
              <a:rPr lang="en-US" dirty="0"/>
              <a:t>Synthesize – Synthesize to get results only for the current network in a multi-network model. Note that you can copy the values to the clipboard with the “Copy Values” button at the bottom.</a:t>
            </a:r>
          </a:p>
          <a:p>
            <a:pPr marL="342900" indent="-342900">
              <a:buFontTx/>
              <a:buAutoNum type="arabicPeriod"/>
              <a:defRPr/>
            </a:pPr>
            <a:endParaRPr lang="en-US" dirty="0"/>
          </a:p>
          <a:p>
            <a:pPr marL="342900" indent="-342900">
              <a:buFontTx/>
              <a:buAutoNum type="arabicPeriod"/>
              <a:defRPr/>
            </a:pPr>
            <a:endParaRPr lang="en-US" dirty="0"/>
          </a:p>
          <a:p>
            <a:pPr marL="342900" indent="-342900">
              <a:buFontTx/>
              <a:buAutoNum type="arabicPeriod"/>
              <a:defRPr/>
            </a:pPr>
            <a:endParaRPr lang="en-US" dirty="0"/>
          </a:p>
          <a:p>
            <a:pPr marL="342900" indent="-342900">
              <a:buFontTx/>
              <a:buAutoNum type="arabicPeriod"/>
              <a:defRPr/>
            </a:pPr>
            <a:endParaRPr lang="en-US" dirty="0"/>
          </a:p>
          <a:p>
            <a:pPr marL="342900" indent="-342900">
              <a:buFontTx/>
              <a:buAutoNum type="arabicPeriod"/>
              <a:defRPr/>
            </a:pPr>
            <a:endParaRPr lang="en-US" dirty="0"/>
          </a:p>
          <a:p>
            <a:pPr marL="342900" indent="-342900">
              <a:buFontTx/>
              <a:buAutoNum type="arabicPeriod"/>
              <a:defRPr/>
            </a:pPr>
            <a:endParaRPr lang="en-US" dirty="0"/>
          </a:p>
          <a:p>
            <a:pPr marL="342900" indent="-342900">
              <a:buFontTx/>
              <a:buAutoNum type="arabicPeriod"/>
              <a:defRPr/>
            </a:pPr>
            <a:r>
              <a:rPr lang="en-US" dirty="0"/>
              <a:t>Synthesize whole model – Synthesize results over all networks</a:t>
            </a:r>
          </a:p>
          <a:p>
            <a:pPr marL="342900" indent="-342900">
              <a:buFontTx/>
              <a:buAutoNum type="arabicPeriod"/>
              <a:defRPr/>
            </a:pPr>
            <a:r>
              <a:rPr lang="en-US" dirty="0"/>
              <a:t>Column Priorities – Show criterion priorities to “copy to clipboard”</a:t>
            </a:r>
          </a:p>
          <a:p>
            <a:pPr>
              <a:defRPr/>
            </a:pPr>
            <a:endParaRPr lang="en-US" dirty="0"/>
          </a:p>
          <a:p>
            <a:pPr>
              <a:defRPr/>
            </a:pPr>
            <a:r>
              <a:rPr lang="en-US" dirty="0"/>
              <a:t>MANAGE RATINGS TABLE</a:t>
            </a:r>
          </a:p>
          <a:p>
            <a:pPr marL="342900" indent="-342900">
              <a:buFontTx/>
              <a:buAutoNum type="arabicPeriod"/>
              <a:defRPr/>
            </a:pPr>
            <a:r>
              <a:rPr lang="en-US" dirty="0"/>
              <a:t>Copy Ratings Table to Clipboard. You can then paste it into Excel and operate on the numbers, or paste it into Word.</a:t>
            </a:r>
          </a:p>
          <a:p>
            <a:pPr marL="342900" indent="-342900">
              <a:buFontTx/>
              <a:buAutoNum type="arabicPeriod"/>
              <a:defRPr/>
            </a:pPr>
            <a:r>
              <a:rPr lang="en-US" dirty="0"/>
              <a:t>Clear Ratings Judgments. Clears out current judgments. Useful when you want to use the ratings with different users.</a:t>
            </a:r>
          </a:p>
          <a:p>
            <a:pPr marL="342900" indent="-342900">
              <a:buFontTx/>
              <a:buAutoNum type="arabicPeriod"/>
              <a:defRPr/>
            </a:pPr>
            <a:r>
              <a:rPr lang="en-US" dirty="0"/>
              <a:t>Revert to Relative Model. This command erases all the work that has been done in ratings and returns you to the Network canvas of clusters, nodes and connections.</a:t>
            </a:r>
          </a:p>
        </p:txBody>
      </p:sp>
      <p:pic>
        <p:nvPicPr>
          <p:cNvPr id="133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1676400"/>
            <a:ext cx="2286000" cy="1776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27163"/>
            <a:ext cx="8740775" cy="5267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txBox="1">
            <a:spLocks noChangeArrowheads="1"/>
          </p:cNvSpPr>
          <p:nvPr/>
        </p:nvSpPr>
        <p:spPr>
          <a:xfrm>
            <a:off x="457200" y="0"/>
            <a:ext cx="8229600" cy="685800"/>
          </a:xfrm>
          <a:prstGeom prst="rect">
            <a:avLst/>
          </a:prstGeom>
        </p:spPr>
        <p:txBody>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sz="4000" kern="0" dirty="0" smtClean="0"/>
              <a:t>Starting Ratings</a:t>
            </a:r>
          </a:p>
        </p:txBody>
      </p:sp>
      <p:sp>
        <p:nvSpPr>
          <p:cNvPr id="3076" name="TextBox 1"/>
          <p:cNvSpPr txBox="1">
            <a:spLocks noChangeArrowheads="1"/>
          </p:cNvSpPr>
          <p:nvPr/>
        </p:nvSpPr>
        <p:spPr bwMode="auto">
          <a:xfrm>
            <a:off x="762000" y="869950"/>
            <a:ext cx="609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en-US" altLang="x-none"/>
              <a:t>Click the Ratings tab to open the Ratings canvas</a:t>
            </a:r>
          </a:p>
        </p:txBody>
      </p:sp>
      <p:cxnSp>
        <p:nvCxnSpPr>
          <p:cNvPr id="5" name="Straight Arrow Connector 4"/>
          <p:cNvCxnSpPr/>
          <p:nvPr/>
        </p:nvCxnSpPr>
        <p:spPr>
          <a:xfrm flipH="1">
            <a:off x="4419600" y="1239838"/>
            <a:ext cx="1219200" cy="66516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0"/>
            <a:ext cx="8229600" cy="685800"/>
          </a:xfrm>
          <a:prstGeom prst="rect">
            <a:avLst/>
          </a:prstGeom>
        </p:spPr>
        <p:txBody>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sz="4000" kern="0" dirty="0" smtClean="0"/>
              <a:t>The 4 Rating steps</a:t>
            </a:r>
          </a:p>
        </p:txBody>
      </p:sp>
      <p:sp>
        <p:nvSpPr>
          <p:cNvPr id="3" name="TextBox 2"/>
          <p:cNvSpPr txBox="1"/>
          <p:nvPr/>
        </p:nvSpPr>
        <p:spPr>
          <a:xfrm>
            <a:off x="762000" y="1295400"/>
            <a:ext cx="6400800" cy="5355312"/>
          </a:xfrm>
          <a:prstGeom prst="rect">
            <a:avLst/>
          </a:prstGeom>
          <a:noFill/>
        </p:spPr>
        <p:txBody>
          <a:bodyPr wrap="square">
            <a:spAutoFit/>
          </a:bodyPr>
          <a:lstStyle/>
          <a:p>
            <a:pPr marL="342900" indent="-342900">
              <a:buFontTx/>
              <a:buAutoNum type="arabicPeriod"/>
              <a:defRPr/>
            </a:pPr>
            <a:r>
              <a:rPr lang="en-US" dirty="0"/>
              <a:t>Select the covering criteria. Covering criteria are the lowest level of criteria that connect to the alternatives. For example, you should not include the Comfort criterion, but only its subcriteria of Driving Performance and Ride. </a:t>
            </a:r>
          </a:p>
          <a:p>
            <a:pPr marL="342900" indent="-342900">
              <a:buFontTx/>
              <a:buAutoNum type="arabicPeriod"/>
              <a:defRPr/>
            </a:pPr>
            <a:endParaRPr lang="en-US" dirty="0"/>
          </a:p>
          <a:p>
            <a:pPr marL="342900" indent="-342900">
              <a:buFontTx/>
              <a:buAutoNum type="arabicPeriod"/>
              <a:defRPr/>
            </a:pPr>
            <a:r>
              <a:rPr lang="en-US" dirty="0"/>
              <a:t>Create scales of performance for each of the criteria you selected.</a:t>
            </a:r>
          </a:p>
          <a:p>
            <a:pPr marL="342900" indent="-342900">
              <a:buFontTx/>
              <a:buAutoNum type="arabicPeriod"/>
              <a:defRPr/>
            </a:pPr>
            <a:endParaRPr lang="en-US" dirty="0"/>
          </a:p>
          <a:p>
            <a:pPr marL="342900" indent="-342900">
              <a:buFontTx/>
              <a:buAutoNum type="arabicPeriod"/>
              <a:defRPr/>
            </a:pPr>
            <a:r>
              <a:rPr lang="en-US" dirty="0"/>
              <a:t>Add the alternatives you wish to rate.</a:t>
            </a:r>
          </a:p>
          <a:p>
            <a:pPr marL="342900" indent="-342900">
              <a:buFontTx/>
              <a:buAutoNum type="arabicPeriod"/>
              <a:defRPr/>
            </a:pPr>
            <a:endParaRPr lang="en-US" dirty="0"/>
          </a:p>
          <a:p>
            <a:pPr marL="342900" indent="-342900">
              <a:buFontTx/>
              <a:buAutoNum type="arabicPeriod"/>
              <a:defRPr/>
            </a:pPr>
            <a:r>
              <a:rPr lang="en-US" dirty="0"/>
              <a:t>Rate each alternative as to its performance on each criterion in the Ratings table.</a:t>
            </a:r>
          </a:p>
          <a:p>
            <a:pPr marL="342900" indent="-342900">
              <a:buFontTx/>
              <a:buAutoNum type="arabicPeriod"/>
              <a:defRPr/>
            </a:pPr>
            <a:endParaRPr lang="en-US" dirty="0"/>
          </a:p>
          <a:p>
            <a:pPr marL="342900" indent="-342900">
              <a:buFontTx/>
              <a:buAutoNum type="arabicPeriod"/>
              <a:defRPr/>
            </a:pPr>
            <a:endParaRPr lang="en-US" dirty="0"/>
          </a:p>
          <a:p>
            <a:pPr marL="285750" indent="-285750">
              <a:buFont typeface="Arial" charset="0"/>
              <a:buChar char="•"/>
              <a:defRPr/>
            </a:pPr>
            <a:r>
              <a:rPr lang="en-US" i="1" dirty="0"/>
              <a:t>Note that you can more easily rate many alternatives than if you were pairwise comparing them. It does take more experience and expertise to rate alternatives on a criterion rather than pairwise compare them.</a:t>
            </a:r>
          </a:p>
          <a:p>
            <a:pPr marL="342900" indent="-342900">
              <a:buFontTx/>
              <a:buAutoNum type="arabicPeriod"/>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x-none"/>
              <a:t>Step 1 – Select the Covering Criteria</a:t>
            </a:r>
          </a:p>
        </p:txBody>
      </p:sp>
      <p:pic>
        <p:nvPicPr>
          <p:cNvPr id="51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810000"/>
            <a:ext cx="7848600" cy="2878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4" name="TextBox 2"/>
          <p:cNvSpPr txBox="1">
            <a:spLocks noChangeArrowheads="1"/>
          </p:cNvSpPr>
          <p:nvPr/>
        </p:nvSpPr>
        <p:spPr bwMode="auto">
          <a:xfrm>
            <a:off x="914400" y="1676400"/>
            <a:ext cx="67056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x-none"/>
              <a:t>1. Double click a criterion to add it. Scroll with the scrolling wheel on your mouse, or use the down and up arrows on the keyboard. Criteria that have been added appear in the second list and are colored blue in the first list. </a:t>
            </a:r>
          </a:p>
          <a:p>
            <a:pPr eaLnBrk="1" hangingPunct="1"/>
            <a:endParaRPr lang="en-US" altLang="x-none"/>
          </a:p>
          <a:p>
            <a:pPr eaLnBrk="1" hangingPunct="1"/>
            <a:r>
              <a:rPr lang="en-US" altLang="x-none"/>
              <a:t>2. To delete a criterion select it in the second list and click the Remove Criterion button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x-none"/>
              <a:t>Step 2 – Add the alternatives</a:t>
            </a:r>
          </a:p>
        </p:txBody>
      </p:sp>
      <p:sp>
        <p:nvSpPr>
          <p:cNvPr id="6147" name="TextBox 3"/>
          <p:cNvSpPr txBox="1">
            <a:spLocks noChangeArrowheads="1"/>
          </p:cNvSpPr>
          <p:nvPr/>
        </p:nvSpPr>
        <p:spPr bwMode="auto">
          <a:xfrm>
            <a:off x="762000" y="1524000"/>
            <a:ext cx="6858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rabicPeriod"/>
            </a:pPr>
            <a:r>
              <a:rPr lang="en-US" altLang="x-none"/>
              <a:t>Type the alternative name in the left field</a:t>
            </a:r>
          </a:p>
          <a:p>
            <a:pPr eaLnBrk="1" hangingPunct="1">
              <a:buFontTx/>
              <a:buAutoNum type="arabicPeriod"/>
            </a:pPr>
            <a:r>
              <a:rPr lang="en-US" altLang="x-none"/>
              <a:t>Click the Create Alternative button</a:t>
            </a:r>
          </a:p>
          <a:p>
            <a:pPr eaLnBrk="1" hangingPunct="1">
              <a:buFontTx/>
              <a:buAutoNum type="arabicPeriod"/>
            </a:pPr>
            <a:r>
              <a:rPr lang="en-US" altLang="x-none"/>
              <a:t>To delete an alternative select it and click Delete Alternative</a:t>
            </a:r>
          </a:p>
          <a:p>
            <a:pPr eaLnBrk="1" hangingPunct="1">
              <a:buFontTx/>
              <a:buAutoNum type="arabicPeriod"/>
            </a:pPr>
            <a:r>
              <a:rPr lang="en-US" altLang="x-none"/>
              <a:t>To edit an alternative double click it in the Current alternatives list and make your edits, then Save Edited Alternative.</a:t>
            </a:r>
          </a:p>
          <a:p>
            <a:pPr eaLnBrk="1" hangingPunct="1">
              <a:buFontTx/>
              <a:buAutoNum type="arabicPeriod"/>
            </a:pPr>
            <a:r>
              <a:rPr lang="en-US" altLang="x-none"/>
              <a:t>The Copy Alternatives and Paste Alternatives copy all alternatives to the clipboard and Paste from there. Useful in complex models that have many subnetworks.</a:t>
            </a:r>
          </a:p>
        </p:txBody>
      </p:sp>
      <p:pic>
        <p:nvPicPr>
          <p:cNvPr id="614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3962400"/>
            <a:ext cx="8713787" cy="2524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792162"/>
          </a:xfrm>
          <a:prstGeom prst="rect">
            <a:avLst/>
          </a:prstGeom>
        </p:spPr>
        <p:txBody>
          <a:bodyPr/>
          <a:lst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sz="4000" kern="0" dirty="0" smtClean="0"/>
              <a:t>Step 3 – Create Rating Intensities</a:t>
            </a:r>
          </a:p>
        </p:txBody>
      </p:sp>
      <p:pic>
        <p:nvPicPr>
          <p:cNvPr id="7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962400"/>
            <a:ext cx="8232775" cy="24241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2" name="TextBox 1"/>
          <p:cNvSpPr txBox="1">
            <a:spLocks noChangeArrowheads="1"/>
          </p:cNvSpPr>
          <p:nvPr/>
        </p:nvSpPr>
        <p:spPr bwMode="auto">
          <a:xfrm>
            <a:off x="685800" y="1066800"/>
            <a:ext cx="76200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rabicPeriod"/>
            </a:pPr>
            <a:r>
              <a:rPr lang="en-US" altLang="x-none"/>
              <a:t>Select a criterion (here it is Prestige)</a:t>
            </a:r>
          </a:p>
          <a:p>
            <a:pPr eaLnBrk="1" hangingPunct="1">
              <a:buFontTx/>
              <a:buAutoNum type="arabicPeriod"/>
            </a:pPr>
            <a:r>
              <a:rPr lang="en-US" altLang="x-none"/>
              <a:t>Click “Add New” button to create names of intensities for a rating scale for Prestige.</a:t>
            </a:r>
          </a:p>
          <a:p>
            <a:pPr eaLnBrk="1" hangingPunct="1">
              <a:buFontTx/>
              <a:buAutoNum type="arabicPeriod"/>
            </a:pPr>
            <a:r>
              <a:rPr lang="en-US" altLang="x-none"/>
              <a:t>Click the Compare button to pairwise compare the intensities to establish their priorities. The resulting idealized priorities are used in Ratings. The largest intensity thus receives a priority of 1.0. An alternative that gets the top rating on every criterion gets 1.0 as its overall score – it is perfect!</a:t>
            </a:r>
          </a:p>
          <a:p>
            <a:pPr eaLnBrk="1" hangingPunct="1">
              <a:buFontTx/>
              <a:buAutoNum type="arabicPeriod"/>
            </a:pPr>
            <a:r>
              <a:rPr lang="en-US" altLang="x-none"/>
              <a:t>If you want to re-use these intensities and priorities click the “Save to File” button and save the *.rcp file for use with other criteria.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458200" cy="792162"/>
          </a:xfrm>
          <a:prstGeom prst="rect">
            <a:avLst/>
          </a:prstGeom>
        </p:spPr>
        <p:txBody>
          <a:bodyPr/>
          <a:lst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sz="4000" kern="0" dirty="0" smtClean="0"/>
              <a:t>Step 3 – Prioritize Rating Intensities</a:t>
            </a:r>
          </a:p>
        </p:txBody>
      </p:sp>
      <p:pic>
        <p:nvPicPr>
          <p:cNvPr id="819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413" y="2635250"/>
            <a:ext cx="6757987" cy="4021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196" name="TextBox 2"/>
          <p:cNvSpPr txBox="1">
            <a:spLocks noChangeArrowheads="1"/>
          </p:cNvSpPr>
          <p:nvPr/>
        </p:nvSpPr>
        <p:spPr bwMode="auto">
          <a:xfrm>
            <a:off x="685800" y="1144588"/>
            <a:ext cx="67056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rabicPeriod"/>
            </a:pPr>
            <a:r>
              <a:rPr lang="en-US" altLang="en-US"/>
              <a:t>Click the Compare button  to bring up the pairwise comparison screen</a:t>
            </a:r>
          </a:p>
          <a:p>
            <a:pPr eaLnBrk="1" hangingPunct="1">
              <a:buFontTx/>
              <a:buAutoNum type="arabicPeriod"/>
            </a:pPr>
            <a:r>
              <a:rPr lang="en-US" altLang="x-none"/>
              <a:t>Click the white highlighted comparison word area and change from Importance to Preferable</a:t>
            </a:r>
          </a:p>
          <a:p>
            <a:pPr eaLnBrk="1" hangingPunct="1">
              <a:buFontTx/>
              <a:buAutoNum type="arabicPeriod"/>
            </a:pPr>
            <a:endParaRPr lang="en-US" altLang="x-none"/>
          </a:p>
        </p:txBody>
      </p:sp>
      <p:pic>
        <p:nvPicPr>
          <p:cNvPr id="819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7025" y="984250"/>
            <a:ext cx="219075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Arrow Connector 5"/>
          <p:cNvCxnSpPr/>
          <p:nvPr/>
        </p:nvCxnSpPr>
        <p:spPr>
          <a:xfrm flipV="1">
            <a:off x="4953000" y="1882775"/>
            <a:ext cx="1828800" cy="32702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2971800" y="1965325"/>
            <a:ext cx="508000" cy="14636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8013" y="-12700"/>
            <a:ext cx="7164387" cy="965200"/>
          </a:xfrm>
        </p:spPr>
        <p:txBody>
          <a:bodyPr>
            <a:normAutofit fontScale="90000"/>
          </a:bodyPr>
          <a:lstStyle/>
          <a:p>
            <a:pPr eaLnBrk="1" hangingPunct="1"/>
            <a:r>
              <a:rPr lang="en-US" altLang="en-US" sz="4000"/>
              <a:t>Ratings – Make Judgments and show Ideal Priorities</a:t>
            </a:r>
          </a:p>
        </p:txBody>
      </p:sp>
      <p:sp>
        <p:nvSpPr>
          <p:cNvPr id="9219" name="Text Box 5"/>
          <p:cNvSpPr txBox="1">
            <a:spLocks noChangeArrowheads="1"/>
          </p:cNvSpPr>
          <p:nvPr/>
        </p:nvSpPr>
        <p:spPr bwMode="auto">
          <a:xfrm>
            <a:off x="508000" y="1041400"/>
            <a:ext cx="68580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buFontTx/>
              <a:buAutoNum type="arabicPeriod"/>
            </a:pPr>
            <a:r>
              <a:rPr lang="en-US" altLang="en-US" sz="1400" dirty="0"/>
              <a:t>Enter judgments – questionnaire mode appears but you can use any mode (improve consistency in matrix mode if necessary)</a:t>
            </a:r>
          </a:p>
          <a:p>
            <a:pPr eaLnBrk="1" hangingPunct="1">
              <a:spcBef>
                <a:spcPct val="50000"/>
              </a:spcBef>
              <a:buFontTx/>
              <a:buAutoNum type="arabicPeriod"/>
            </a:pPr>
            <a:r>
              <a:rPr lang="en-US" altLang="en-US" sz="1400" dirty="0"/>
              <a:t>Select Computations&gt;Ideal Priorities</a:t>
            </a:r>
          </a:p>
          <a:p>
            <a:pPr eaLnBrk="1" hangingPunct="1">
              <a:spcBef>
                <a:spcPct val="50000"/>
              </a:spcBef>
              <a:buFontTx/>
              <a:buAutoNum type="arabicPeriod"/>
            </a:pPr>
            <a:r>
              <a:rPr lang="en-US" altLang="en-US" sz="1400" dirty="0"/>
              <a:t>File&gt;Close to return to Step 3 where these priorities will appear as the intensity priorities for Prestige.</a:t>
            </a:r>
          </a:p>
        </p:txBody>
      </p:sp>
      <p:pic>
        <p:nvPicPr>
          <p:cNvPr id="9220"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400" y="2743200"/>
            <a:ext cx="6181725" cy="4010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1"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2788" y="2311400"/>
            <a:ext cx="3197225" cy="2320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flipV="1">
            <a:off x="1981200" y="2514600"/>
            <a:ext cx="3811588" cy="95726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1143000" y="1687513"/>
            <a:ext cx="2794000" cy="128428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28600" y="274638"/>
            <a:ext cx="8686800" cy="792162"/>
          </a:xfrm>
          <a:prstGeom prst="rect">
            <a:avLst/>
          </a:prstGeom>
        </p:spPr>
        <p:txBody>
          <a:bodyPr/>
          <a:lst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sz="4000" kern="0" dirty="0" smtClean="0"/>
              <a:t>Step 3 – Save and Re-use Intensities</a:t>
            </a:r>
          </a:p>
        </p:txBody>
      </p:sp>
      <p:pic>
        <p:nvPicPr>
          <p:cNvPr id="1024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724400"/>
            <a:ext cx="6626225" cy="1495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762000" y="1143000"/>
            <a:ext cx="7315200" cy="3416300"/>
          </a:xfrm>
          <a:prstGeom prst="rect">
            <a:avLst/>
          </a:prstGeom>
          <a:noFill/>
        </p:spPr>
        <p:txBody>
          <a:bodyPr>
            <a:spAutoFit/>
          </a:bodyPr>
          <a:lstStyle/>
          <a:p>
            <a:pPr>
              <a:defRPr/>
            </a:pPr>
            <a:r>
              <a:rPr lang="en-US" dirty="0"/>
              <a:t>BUTTONS</a:t>
            </a:r>
          </a:p>
          <a:p>
            <a:pPr marL="342900" indent="-342900">
              <a:buFontTx/>
              <a:buAutoNum type="arabicPeriod"/>
              <a:defRPr/>
            </a:pPr>
            <a:r>
              <a:rPr lang="en-US" dirty="0"/>
              <a:t>Add new – Add a new intensity to the list</a:t>
            </a:r>
          </a:p>
          <a:p>
            <a:pPr marL="342900" indent="-342900">
              <a:buFontTx/>
              <a:buAutoNum type="arabicPeriod"/>
              <a:defRPr/>
            </a:pPr>
            <a:r>
              <a:rPr lang="en-US" dirty="0"/>
              <a:t>Move Up – Select an intensity and drag it up</a:t>
            </a:r>
          </a:p>
          <a:p>
            <a:pPr marL="342900" indent="-342900">
              <a:buFontTx/>
              <a:buAutoNum type="arabicPeriod"/>
              <a:defRPr/>
            </a:pPr>
            <a:r>
              <a:rPr lang="en-US" dirty="0"/>
              <a:t>Move Down – Select and intensity and drag it down</a:t>
            </a:r>
          </a:p>
          <a:p>
            <a:pPr marL="342900" indent="-342900">
              <a:buFontTx/>
              <a:buAutoNum type="arabicPeriod"/>
              <a:defRPr/>
            </a:pPr>
            <a:r>
              <a:rPr lang="en-US" dirty="0"/>
              <a:t>Load from file – Click to bring up a list of pre-defined intensities; double-click to load the set of intensities for the current criterion. Intensity files have a .</a:t>
            </a:r>
            <a:r>
              <a:rPr lang="en-US" dirty="0" err="1"/>
              <a:t>rcp</a:t>
            </a:r>
            <a:r>
              <a:rPr lang="en-US" dirty="0"/>
              <a:t> extension and are stored in the samples directory.</a:t>
            </a:r>
          </a:p>
          <a:p>
            <a:pPr marL="342900" indent="-342900">
              <a:buFontTx/>
              <a:buAutoNum type="arabicPeriod"/>
              <a:defRPr/>
            </a:pPr>
            <a:r>
              <a:rPr lang="en-US" dirty="0"/>
              <a:t>Save to file – Click the button and select a directory to store it in. Currently the software does not allow you to save in the Samples directory.</a:t>
            </a:r>
          </a:p>
          <a:p>
            <a:pPr marL="342900" indent="-342900">
              <a:buFontTx/>
              <a:buAutoNum type="arabicPeriod"/>
              <a:defRPr/>
            </a:pPr>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313&quot;&gt;&lt;object type=&quot;3&quot; unique_id=&quot;10314&quot;&gt;&lt;property id=&quot;20148&quot; value=&quot;5&quot;/&gt;&lt;property id=&quot;20300&quot; value=&quot;Slide 1 - &amp;quot;Create a Ratings Model&amp;quot;&quot;/&gt;&lt;property id=&quot;20307&quot; value=&quot;257&quot;/&gt;&lt;/object&gt;&lt;object type=&quot;3&quot; unique_id=&quot;10318&quot;&gt;&lt;property id=&quot;20148&quot; value=&quot;5&quot;/&gt;&lt;property id=&quot;20300&quot; value=&quot;Slide 8 - &amp;quot;Ratings – Make Judgments and show Ideal Priorities&amp;quot;&quot;/&gt;&lt;property id=&quot;20307&quot; value=&quot;261&quot;/&gt;&lt;/object&gt;&lt;object type=&quot;3&quot; unique_id=&quot;10320&quot;&gt;&lt;property id=&quot;20148&quot; value=&quot;5&quot;/&gt;&lt;property id=&quot;20300&quot; value=&quot;Slide 10 - &amp;quot;Evaluate Alternatives in Ratings Table&amp;quot;&quot;/&gt;&lt;property id=&quot;20307&quot; value=&quot;263&quot;/&gt;&lt;/object&gt;&lt;object type=&quot;3&quot; unique_id=&quot;10389&quot;&gt;&lt;property id=&quot;20148&quot; value=&quot;5&quot;/&gt;&lt;property id=&quot;20300&quot; value=&quot;Slide 2&quot;/&gt;&lt;property id=&quot;20307&quot; value=&quot;267&quot;/&gt;&lt;/object&gt;&lt;object type=&quot;3&quot; unique_id=&quot;10390&quot;&gt;&lt;property id=&quot;20148&quot; value=&quot;5&quot;/&gt;&lt;property id=&quot;20300&quot; value=&quot;Slide 3&quot;/&gt;&lt;property id=&quot;20307&quot; value=&quot;269&quot;/&gt;&lt;/object&gt;&lt;object type=&quot;3&quot; unique_id=&quot;10391&quot;&gt;&lt;property id=&quot;20148&quot; value=&quot;5&quot;/&gt;&lt;property id=&quot;20300&quot; value=&quot;Slide 4 - &amp;quot;Step 1 – Select the Covering Criteria&amp;quot;&quot;/&gt;&lt;property id=&quot;20307&quot; value=&quot;268&quot;/&gt;&lt;/object&gt;&lt;object type=&quot;3&quot; unique_id=&quot;10602&quot;&gt;&lt;property id=&quot;20148&quot; value=&quot;5&quot;/&gt;&lt;property id=&quot;20300&quot; value=&quot;Slide 5 - &amp;quot;Step 2 – Add the alternatives&amp;quot;&quot;/&gt;&lt;property id=&quot;20307&quot; value=&quot;270&quot;/&gt;&lt;/object&gt;&lt;object type=&quot;3&quot; unique_id=&quot;10603&quot;&gt;&lt;property id=&quot;20148&quot; value=&quot;5&quot;/&gt;&lt;property id=&quot;20300&quot; value=&quot;Slide 6&quot;/&gt;&lt;property id=&quot;20307&quot; value=&quot;271&quot;/&gt;&lt;/object&gt;&lt;object type=&quot;3&quot; unique_id=&quot;10700&quot;&gt;&lt;property id=&quot;20148&quot; value=&quot;5&quot;/&gt;&lt;property id=&quot;20300&quot; value=&quot;Slide 7&quot;/&gt;&lt;property id=&quot;20307&quot; value=&quot;272&quot;/&gt;&lt;/object&gt;&lt;object type=&quot;3&quot; unique_id=&quot;10701&quot;&gt;&lt;property id=&quot;20148&quot; value=&quot;5&quot;/&gt;&lt;property id=&quot;20300&quot; value=&quot;Slide 9&quot;/&gt;&lt;property id=&quot;20307&quot; value=&quot;273&quot;/&gt;&lt;/object&gt;&lt;object type=&quot;3&quot; unique_id=&quot;10825&quot;&gt;&lt;property id=&quot;20148&quot; value=&quot;5&quot;/&gt;&lt;property id=&quot;20300&quot; value=&quot;Slide 11&quot;/&gt;&lt;property id=&quot;20307&quot; value=&quot;274&quot;/&gt;&lt;/object&gt;&lt;object type=&quot;3&quot; unique_id=&quot;10871&quot;&gt;&lt;property id=&quot;20148&quot; value=&quot;5&quot;/&gt;&lt;property id=&quot;20300&quot; value=&quot;Slide 12&quot;/&gt;&lt;property id=&quot;20307&quot; value=&quot;275&quot;/&gt;&lt;/object&gt;&lt;/object&gt;&lt;object type=&quot;8&quot; unique_id=&quot;10333&quot;&gt;&lt;/object&gt;&lt;/object&gt;&lt;/database&gt;"/>
  <p:tag name="SECTOMILLISECCONVERTED"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360</TotalTime>
  <Words>1025</Words>
  <Application>Microsoft Macintosh PowerPoint</Application>
  <PresentationFormat>On-screen Show (4:3)</PresentationFormat>
  <Paragraphs>79</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Facet</vt:lpstr>
      <vt:lpstr>Create a Ratings Model</vt:lpstr>
      <vt:lpstr>PowerPoint Presentation</vt:lpstr>
      <vt:lpstr>PowerPoint Presentation</vt:lpstr>
      <vt:lpstr>Step 1 – Select the Covering Criteria</vt:lpstr>
      <vt:lpstr>Step 2 – Add the alternatives</vt:lpstr>
      <vt:lpstr>PowerPoint Presentation</vt:lpstr>
      <vt:lpstr>PowerPoint Presentation</vt:lpstr>
      <vt:lpstr>Ratings – Make Judgments and show Ideal Priorities</vt:lpstr>
      <vt:lpstr>PowerPoint Presentation</vt:lpstr>
      <vt:lpstr>Evaluate Alternatives in Ratings Table</vt:lpstr>
      <vt:lpstr>PowerPoint Presentation</vt:lpstr>
      <vt:lpstr>PowerPoint Presentation</vt:lpstr>
    </vt:vector>
  </TitlesOfParts>
  <Company>Katz Graduate School of Business</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Create a Ratings Model</dc:title>
  <dc:creator>SAATY</dc:creator>
  <cp:lastModifiedBy>Lazaros Amanatidis</cp:lastModifiedBy>
  <cp:revision>29</cp:revision>
  <dcterms:created xsi:type="dcterms:W3CDTF">2006-09-07T17:22:47Z</dcterms:created>
  <dcterms:modified xsi:type="dcterms:W3CDTF">2017-02-10T20:01:22Z</dcterms:modified>
</cp:coreProperties>
</file>